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3" r:id="rId4"/>
    <p:sldId id="311" r:id="rId5"/>
    <p:sldId id="307" r:id="rId6"/>
    <p:sldId id="312" r:id="rId7"/>
    <p:sldId id="308" r:id="rId8"/>
    <p:sldId id="281" r:id="rId9"/>
    <p:sldId id="258" r:id="rId10"/>
    <p:sldId id="309" r:id="rId11"/>
    <p:sldId id="321" r:id="rId12"/>
    <p:sldId id="314" r:id="rId13"/>
    <p:sldId id="320" r:id="rId14"/>
    <p:sldId id="319" r:id="rId15"/>
    <p:sldId id="315" r:id="rId16"/>
    <p:sldId id="318" r:id="rId17"/>
    <p:sldId id="313" r:id="rId18"/>
    <p:sldId id="322" r:id="rId19"/>
    <p:sldId id="324" r:id="rId20"/>
    <p:sldId id="323" r:id="rId21"/>
    <p:sldId id="326" r:id="rId22"/>
    <p:sldId id="328" r:id="rId23"/>
    <p:sldId id="329" r:id="rId24"/>
    <p:sldId id="327" r:id="rId25"/>
    <p:sldId id="325" r:id="rId26"/>
    <p:sldId id="330" r:id="rId27"/>
    <p:sldId id="331" r:id="rId28"/>
    <p:sldId id="29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FF"/>
    <a:srgbClr val="00FF00"/>
    <a:srgbClr val="008000"/>
    <a:srgbClr val="FFE8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1EF10-8B2F-4129-8BD5-01F68A2BBDBB}" type="datetimeFigureOut">
              <a:rPr lang="en-AU" smtClean="0"/>
              <a:t>4/04/2014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8EC85-69F3-44FC-99A5-E6BC979777AC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A4C1-B340-4669-A6D1-DA2DFD11F789}" type="datetime1">
              <a:rPr lang="en-AU" smtClean="0"/>
              <a:t>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4FBE-B244-4609-AACE-50CE50E7152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5CE3F-37B7-4CD0-AA1B-0751A75FA225}" type="datetime1">
              <a:rPr lang="en-AU" smtClean="0"/>
              <a:t>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C936-35EF-49EB-B743-569D2139906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D63E-6E3B-4510-A606-446EAE2326DE}" type="datetime1">
              <a:rPr lang="en-AU" smtClean="0"/>
              <a:t>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4B8EC-1ADF-4811-985E-952A0B7BD3A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3C53-AF39-4BB2-ADBA-9A95E710A08B}" type="datetime1">
              <a:rPr lang="en-AU" smtClean="0"/>
              <a:t>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378B-0B37-4578-A3C1-E18781BEEF8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0BE5-4596-4153-8468-92CE08070D45}" type="datetime1">
              <a:rPr lang="en-AU" smtClean="0"/>
              <a:t>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4764-4354-40E6-BC51-116E79887A3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D743A-DA2F-4F08-B109-2E88664B7FDD}" type="datetime1">
              <a:rPr lang="en-AU" smtClean="0"/>
              <a:t>4/04/2014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4F9-6B04-4A3F-93DA-FB381EC8CBB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22733-F0F4-46E6-8AFF-3AA1271923EB}" type="datetime1">
              <a:rPr lang="en-AU" smtClean="0"/>
              <a:t>4/04/2014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C9DA-329D-40F4-8D37-8A194719A66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70A3-BA8A-4B2E-8173-CC6CACF07731}" type="datetime1">
              <a:rPr lang="en-AU" smtClean="0"/>
              <a:t>4/04/2014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AFB9-79E8-4749-81C3-47D066C90DA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F593-850C-4ADB-9971-5F597A81C853}" type="datetime1">
              <a:rPr lang="en-AU" smtClean="0"/>
              <a:t>4/04/2014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91BF-4963-4A5D-A91E-897E06ED70D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B18E-631F-464E-9C92-9731A729DCE3}" type="datetime1">
              <a:rPr lang="en-AU" smtClean="0"/>
              <a:t>4/04/2014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E1B2-B184-46C6-AF3D-DF9FB0F6044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22F7-C159-49B0-B7CE-3A5D9998DDA4}" type="datetime1">
              <a:rPr lang="en-AU" smtClean="0"/>
              <a:t>4/04/2014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057F-7DE7-4C0D-9C85-5DD96827C3E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06A39-E09C-4B29-8B68-83B7BAC173F8}" type="datetime1">
              <a:rPr lang="en-AU" smtClean="0"/>
              <a:t>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113862-2F03-4555-914A-55558319C27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aa.org.au/node/1338/ed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25Phocaea.3D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Pallas%20mode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Geographos%20model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79388" y="332656"/>
            <a:ext cx="8820150" cy="46085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A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  <a:t>Asteroidal Occultations: Profiles, 3D-Models, discoveries, and data archiving</a:t>
            </a:r>
            <a:endParaRPr lang="en-A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75656" y="5661248"/>
            <a:ext cx="6400800" cy="8651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en-A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Dave Herald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36227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Valeria - 2013 Aug 15 </a:t>
            </a:r>
            <a:b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Wide double star (380mas)</a:t>
            </a:r>
            <a:b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 diff:   </a:t>
            </a:r>
            <a:r>
              <a:rPr lang="en-A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66 secs</a:t>
            </a:r>
            <a:r>
              <a:rPr lang="en-A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36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 Chad, Gunnedah</a:t>
            </a:r>
            <a:endParaRPr lang="en-AU" b="1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8388424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Rings around (10199) </a:t>
            </a:r>
            <a:r>
              <a:rPr lang="en-A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Chariklo</a:t>
            </a: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527514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933056"/>
            <a:ext cx="819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56176" y="4149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2007</a:t>
            </a:r>
            <a:endParaRPr lang="en-AU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068960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56176" y="32849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1997</a:t>
            </a:r>
            <a:endParaRPr lang="en-AU" dirty="0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204864"/>
            <a:ext cx="809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56176" y="24115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1986</a:t>
            </a:r>
            <a:endParaRPr lang="en-AU" dirty="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323231"/>
            <a:ext cx="819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56176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1982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797152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156176" y="50758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2014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6156176" y="5877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2018</a:t>
            </a:r>
            <a:endParaRPr lang="en-AU" dirty="0"/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5661248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763688" y="191683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Discovery - 2013 June 3</a:t>
            </a:r>
            <a:endParaRPr lang="en-A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Light curve inversion</a:t>
            </a:r>
            <a:endParaRPr lang="en-A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Irregular shape causes rotational light curve variation</a:t>
            </a:r>
          </a:p>
          <a:p>
            <a:pPr eaLnBrk="1" hangingPunct="1"/>
            <a:r>
              <a:rPr lang="en-AU" dirty="0" smtClean="0"/>
              <a:t>When polar axis is inclined to the ecliptic, the parts of the asteroid that are ‘visible’ varies, depending on location in orbit </a:t>
            </a:r>
          </a:p>
          <a:p>
            <a:pPr eaLnBrk="1" hangingPunct="1"/>
            <a:r>
              <a:rPr lang="en-AU" dirty="0" smtClean="0"/>
              <a:t>Can model the shape of the asteroid using the differing light curves – called ‘inversion models’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Requires accurate measurement of the rotation period, and determination of the direction of the axis of rotation</a:t>
            </a:r>
          </a:p>
          <a:p>
            <a:r>
              <a:rPr lang="en-AU" dirty="0" smtClean="0"/>
              <a:t>The model gives a shape for the asteroid, but not its size</a:t>
            </a:r>
          </a:p>
          <a:p>
            <a:r>
              <a:rPr lang="en-AU" dirty="0" smtClean="0"/>
              <a:t>Most models currently are limited to convex surfaces</a:t>
            </a:r>
          </a:p>
          <a:p>
            <a:r>
              <a:rPr lang="en-AU" dirty="0" smtClean="0"/>
              <a:t>Usually two models fit the available data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b="1" smtClean="0"/>
              <a:t>Light curve analysis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6376987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24328" y="30689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3D model</a:t>
            </a:r>
            <a:endParaRPr lang="en-AU" dirty="0"/>
          </a:p>
        </p:txBody>
      </p:sp>
      <p:pic>
        <p:nvPicPr>
          <p:cNvPr id="1741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501008"/>
            <a:ext cx="146520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other shape models</a:t>
            </a:r>
            <a:endParaRPr lang="en-A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19168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/>
              <a:t>Geographos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9168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Pallas</a:t>
            </a:r>
            <a:endParaRPr lang="en-AU" sz="2800" dirty="0"/>
          </a:p>
        </p:txBody>
      </p:sp>
      <p:pic>
        <p:nvPicPr>
          <p:cNvPr id="1638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2743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36912"/>
            <a:ext cx="28289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Eliminate models</a:t>
            </a: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484784"/>
            <a:ext cx="4464496" cy="748679"/>
          </a:xfrm>
        </p:spPr>
        <p:txBody>
          <a:bodyPr/>
          <a:lstStyle/>
          <a:p>
            <a:pPr>
              <a:buNone/>
            </a:pPr>
            <a:r>
              <a:rPr lang="en-AU" dirty="0" smtClean="0">
                <a:solidFill>
                  <a:srgbClr val="002060"/>
                </a:solidFill>
              </a:rPr>
              <a:t>(9) Metis     2014 Mar 7</a:t>
            </a:r>
            <a:endParaRPr lang="en-AU" dirty="0">
              <a:solidFill>
                <a:srgbClr val="002060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068960"/>
            <a:ext cx="34942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3768203" cy="347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249289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2060"/>
                </a:solidFill>
              </a:rPr>
              <a:t>Model 1</a:t>
            </a:r>
            <a:r>
              <a:rPr lang="en-AU" sz="2800" dirty="0" smtClean="0">
                <a:solidFill>
                  <a:srgbClr val="C00000"/>
                </a:solidFill>
              </a:rPr>
              <a:t>  </a:t>
            </a:r>
            <a:r>
              <a:rPr lang="en-AU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A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49289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2060"/>
                </a:solidFill>
              </a:rPr>
              <a:t>Model 2  </a:t>
            </a:r>
            <a:r>
              <a:rPr lang="en-AU" sz="2800" b="1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AU" sz="28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8215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Precise dimensions</a:t>
            </a:r>
            <a:endParaRPr lang="en-A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62880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2060"/>
                </a:solidFill>
              </a:rPr>
              <a:t>(135) </a:t>
            </a:r>
            <a:r>
              <a:rPr lang="en-AU" sz="2800" b="1" dirty="0" err="1" smtClean="0">
                <a:solidFill>
                  <a:srgbClr val="002060"/>
                </a:solidFill>
              </a:rPr>
              <a:t>Hertha</a:t>
            </a:r>
            <a:r>
              <a:rPr lang="en-AU" sz="2800" b="1" dirty="0" smtClean="0">
                <a:solidFill>
                  <a:srgbClr val="002060"/>
                </a:solidFill>
              </a:rPr>
              <a:t>   2008 Dec 11</a:t>
            </a:r>
            <a:endParaRPr lang="en-AU" sz="2800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85238"/>
            <a:ext cx="4707260" cy="445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1115616" y="5013176"/>
            <a:ext cx="1440160" cy="1440160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44208" y="5229200"/>
            <a:ext cx="1872208" cy="1296144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067944" y="6309320"/>
            <a:ext cx="864096" cy="548680"/>
          </a:xfrm>
          <a:prstGeom prst="ellips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6561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Reporting &amp; Archiving observations</a:t>
            </a:r>
            <a:endParaRPr lang="en-A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629000"/>
          </a:xfrm>
        </p:spPr>
        <p:txBody>
          <a:bodyPr/>
          <a:lstStyle/>
          <a:p>
            <a:r>
              <a:rPr lang="en-AU" dirty="0" smtClean="0"/>
              <a:t>Currently over 2,500 asteroidal occultation events observed,</a:t>
            </a:r>
          </a:p>
          <a:p>
            <a:r>
              <a:rPr lang="en-AU" dirty="0" smtClean="0"/>
              <a:t>14,290 observations (many of which were miss observations)</a:t>
            </a:r>
          </a:p>
          <a:p>
            <a:pPr lvl="2">
              <a:buNone/>
            </a:pPr>
            <a:r>
              <a:rPr lang="en-AU" sz="3200" dirty="0" smtClean="0"/>
              <a:t>Average of 6 observers per event</a:t>
            </a:r>
            <a:endParaRPr lang="en-AU" sz="3200" dirty="0"/>
          </a:p>
        </p:txBody>
      </p:sp>
      <p:sp>
        <p:nvSpPr>
          <p:cNvPr id="4" name="Right Arrow 3"/>
          <p:cNvSpPr/>
          <p:nvPr/>
        </p:nvSpPr>
        <p:spPr>
          <a:xfrm>
            <a:off x="611560" y="4941168"/>
            <a:ext cx="432048" cy="288032"/>
          </a:xfrm>
          <a:prstGeom prst="right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Data collection</a:t>
            </a:r>
            <a:endParaRPr lang="en-A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World divided into 4 main observing regions</a:t>
            </a:r>
          </a:p>
          <a:p>
            <a:r>
              <a:rPr lang="en-AU" dirty="0" smtClean="0"/>
              <a:t>Australasia</a:t>
            </a:r>
          </a:p>
          <a:p>
            <a:r>
              <a:rPr lang="en-AU" dirty="0" smtClean="0"/>
              <a:t>Europe</a:t>
            </a:r>
          </a:p>
          <a:p>
            <a:r>
              <a:rPr lang="en-AU" dirty="0" smtClean="0"/>
              <a:t>Japan</a:t>
            </a:r>
          </a:p>
          <a:p>
            <a:r>
              <a:rPr lang="en-AU" dirty="0" smtClean="0"/>
              <a:t>North America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5762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AU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About 200 events each year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0102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Regional coordinators</a:t>
            </a:r>
            <a:endParaRPr lang="en-A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9050">
              <a:buNone/>
            </a:pPr>
            <a:r>
              <a:rPr lang="en-AU" dirty="0" smtClean="0"/>
              <a:t>Observers send observations to a ‘regional coordinator’ for their region, who:</a:t>
            </a:r>
          </a:p>
          <a:p>
            <a:r>
              <a:rPr lang="en-AU" dirty="0" smtClean="0"/>
              <a:t>collates the observations into a single file;</a:t>
            </a:r>
          </a:p>
          <a:p>
            <a:r>
              <a:rPr lang="en-AU" dirty="0" smtClean="0"/>
              <a:t>Checks the data for consistency/errors etc</a:t>
            </a:r>
          </a:p>
          <a:p>
            <a:r>
              <a:rPr lang="en-AU" dirty="0" smtClean="0"/>
              <a:t>Publishes results on a ‘local’ web site</a:t>
            </a:r>
          </a:p>
          <a:p>
            <a:r>
              <a:rPr lang="en-AU" dirty="0" smtClean="0"/>
              <a:t>Forwards the observations to a Global Coordinator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Global coordinator</a:t>
            </a:r>
            <a:endParaRPr lang="en-A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Keeps an eye out for problem observations</a:t>
            </a:r>
          </a:p>
          <a:p>
            <a:r>
              <a:rPr lang="en-AU" dirty="0" smtClean="0"/>
              <a:t>Adds the observations to a consolidated file</a:t>
            </a:r>
          </a:p>
          <a:p>
            <a:r>
              <a:rPr lang="en-AU" dirty="0" smtClean="0"/>
              <a:t>Makes the updated file available to all users of Occult (global data backup!)</a:t>
            </a:r>
          </a:p>
          <a:p>
            <a:r>
              <a:rPr lang="en-AU" dirty="0" smtClean="0"/>
              <a:t>Periodically sends a report of astrometry derived from occultations to the Minor Planet Centre – with all associated observers being named, and included in the SAO/NASA ADS [Astronomical Data System]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Sample astrometry report</a:t>
            </a:r>
            <a:endParaRPr lang="en-A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3503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793493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Example publication of astrometry</a:t>
            </a:r>
            <a:endParaRPr lang="en-A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7428841" cy="30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164288" y="4797152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7164288" y="2780928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Example summary report in Minor Planet Circulars</a:t>
            </a: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6795154" cy="406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588224" y="3284984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6588224" y="3068960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3851920" y="3717032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3635896" y="4437112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1691680" y="4797152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2627784" y="4581128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Example ADS entry</a:t>
            </a:r>
            <a:endParaRPr lang="en-A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3437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195736" y="3501008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3635896" y="4869160"/>
            <a:ext cx="864096" cy="296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5364088" y="4725144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7380312" y="4869160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4860032" y="414908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5292080" y="3861048"/>
            <a:ext cx="864096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2617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Archiving at NASA’s</a:t>
            </a:r>
            <a:br>
              <a:rPr lang="en-A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A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Planetary Data System [PDS]</a:t>
            </a:r>
            <a:endParaRPr lang="en-A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/>
          <a:lstStyle/>
          <a:p>
            <a:r>
              <a:rPr lang="en-AU" dirty="0" smtClean="0"/>
              <a:t>All observations archived each March at PDS – small bodies node</a:t>
            </a:r>
          </a:p>
          <a:p>
            <a:r>
              <a:rPr lang="en-AU" dirty="0" smtClean="0"/>
              <a:t>Data has to be reformatted to meet PDS formatting requirements (Numeric data fields must have a character at each location in the field)</a:t>
            </a:r>
          </a:p>
          <a:p>
            <a:r>
              <a:rPr lang="en-AU" dirty="0" smtClean="0"/>
              <a:t>Dataset goes through a comprehensive review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AU" sz="28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http://sbn.psi.edu/pds/resource/occ.html</a:t>
            </a:r>
            <a:endParaRPr lang="en-AU" sz="28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88773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7200" smtClean="0">
                <a:solidFill>
                  <a:srgbClr val="FFFF00"/>
                </a:solidFill>
              </a:rPr>
              <a:t>Any questions?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627784" y="1052736"/>
          <a:ext cx="3848100" cy="5478463"/>
        </p:xfrm>
        <a:graphic>
          <a:graphicData uri="http://schemas.openxmlformats.org/presentationml/2006/ole">
            <p:oleObj spid="_x0000_s1026" name="Clip" r:id="rId3" imgW="3848040" imgH="5478120" progId="">
              <p:embed/>
            </p:oleObj>
          </a:graphicData>
        </a:graphic>
      </p:graphicFrame>
      <p:pic>
        <p:nvPicPr>
          <p:cNvPr id="2" name="Picture 3" descr="C:\Users\DaveH Admin\AppData\Local\Microsoft\Windows\Temporary Internet Files\Content.IE5\HEP3D7CW\MM900236448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445224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1858218"/>
          </a:xfrm>
        </p:spPr>
        <p:txBody>
          <a:bodyPr/>
          <a:lstStyle/>
          <a:p>
            <a:pPr eaLnBrk="1" hangingPunct="1"/>
            <a:r>
              <a:rPr lang="en-AU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Number of successful events by region, and max # sites:</a:t>
            </a:r>
            <a:br>
              <a:rPr lang="en-AU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AU" sz="4000" b="1" dirty="0" smtClean="0">
                <a:solidFill>
                  <a:srgbClr val="C00000"/>
                </a:solidFill>
              </a:rPr>
              <a:t> </a:t>
            </a:r>
            <a:r>
              <a:rPr lang="en-AU" sz="3600" b="1" dirty="0" smtClean="0">
                <a:solidFill>
                  <a:srgbClr val="C00000"/>
                </a:solidFill>
              </a:rPr>
              <a:t>2012/07      2013/08</a:t>
            </a:r>
            <a:endParaRPr lang="en-AU" b="1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2492896"/>
            <a:ext cx="8352928" cy="3590404"/>
          </a:xfrm>
        </p:spPr>
        <p:txBody>
          <a:bodyPr/>
          <a:lstStyle/>
          <a:p>
            <a:pPr eaLnBrk="1" hangingPunct="1"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Australasia		64	(11 sites)</a:t>
            </a:r>
          </a:p>
          <a:p>
            <a:pPr eaLnBrk="1" hangingPunct="1"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Europe		65	(34 sites)</a:t>
            </a:r>
          </a:p>
          <a:p>
            <a:pPr eaLnBrk="1" hangingPunct="1"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Japan			21	(14 sites)</a:t>
            </a:r>
          </a:p>
          <a:p>
            <a:pPr eaLnBrk="1" hangingPunct="1"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			77	(11 sites)</a:t>
            </a:r>
          </a:p>
          <a:p>
            <a:pPr eaLnBrk="1" hangingPunct="1">
              <a:defRPr/>
            </a:pPr>
            <a:endParaRPr lang="en-AU" dirty="0" smtClean="0">
              <a:solidFill>
                <a:srgbClr val="FFFF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0" y="1772816"/>
            <a:ext cx="287338" cy="2159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79107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Discoveries from asteroidal occultations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36912"/>
            <a:ext cx="8435280" cy="348925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>
              <a:buFont typeface="Wingdings" pitchFamily="2" charset="2"/>
              <a:buChar char="Ø"/>
            </a:pPr>
            <a:r>
              <a:rPr lang="en-AU" sz="4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moons of asteroids</a:t>
            </a:r>
          </a:p>
          <a:p>
            <a:pPr lvl="1">
              <a:buFont typeface="Wingdings" pitchFamily="2" charset="2"/>
              <a:buChar char="Ø"/>
            </a:pPr>
            <a:r>
              <a:rPr lang="en-AU" sz="4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double stars</a:t>
            </a:r>
          </a:p>
          <a:p>
            <a:pPr lvl="1">
              <a:buFont typeface="Wingdings" pitchFamily="2" charset="2"/>
              <a:buChar char="Ø"/>
            </a:pPr>
            <a:r>
              <a:rPr lang="en-AU" sz="4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Rings around (10199) </a:t>
            </a:r>
            <a:r>
              <a:rPr lang="en-AU" sz="44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Chariklo</a:t>
            </a:r>
            <a:endParaRPr lang="en-AU" sz="44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57018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Satellite discovery #1 </a:t>
            </a:r>
            <a:b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Agamemnom</a:t>
            </a: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2012 Jan 19</a:t>
            </a: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477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085184"/>
            <a:ext cx="67341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7452320" y="6309320"/>
            <a:ext cx="0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11760" y="3861048"/>
            <a:ext cx="0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19872" y="2276872"/>
            <a:ext cx="2160240" cy="72008"/>
          </a:xfrm>
          <a:prstGeom prst="straightConnector1">
            <a:avLst/>
          </a:prstGeom>
          <a:ln w="15875">
            <a:solidFill>
              <a:srgbClr val="00B0F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15816" y="6093296"/>
            <a:ext cx="2016224" cy="0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5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AU" dirty="0" smtClean="0"/>
              <a:t>Paper in major astronomical journal</a:t>
            </a:r>
            <a:endParaRPr lang="en-A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889774" cy="537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4484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214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Satellite discovery #2</a:t>
            </a:r>
            <a:b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(2258) </a:t>
            </a:r>
            <a:r>
              <a:rPr lang="en-A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Viipuri</a:t>
            </a: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– 2013 Aug 3</a:t>
            </a:r>
            <a:b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(?? - single integrated frame event)</a:t>
            </a: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301208"/>
            <a:ext cx="46863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308304" y="4581128"/>
            <a:ext cx="43204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Double stars discovered in asteroidal occultations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352928" cy="4525963"/>
          </a:xfrm>
        </p:spPr>
        <p:txBody>
          <a:bodyPr/>
          <a:lstStyle/>
          <a:p>
            <a:pPr eaLnBrk="1" hangingPunct="1"/>
            <a:r>
              <a:rPr lang="en-AU" sz="3600" dirty="0" smtClean="0">
                <a:solidFill>
                  <a:srgbClr val="0000FF"/>
                </a:solidFill>
              </a:rPr>
              <a:t>New double stars can be discovered in an asteroidal occultation</a:t>
            </a:r>
          </a:p>
          <a:p>
            <a:pPr eaLnBrk="1" hangingPunct="1"/>
            <a:r>
              <a:rPr lang="en-AU" sz="3600" dirty="0" smtClean="0">
                <a:solidFill>
                  <a:srgbClr val="0000FF"/>
                </a:solidFill>
              </a:rPr>
              <a:t>Separations are usually in the range </a:t>
            </a:r>
            <a:br>
              <a:rPr lang="en-AU" sz="3600" dirty="0" smtClean="0">
                <a:solidFill>
                  <a:srgbClr val="0000FF"/>
                </a:solidFill>
              </a:rPr>
            </a:br>
            <a:r>
              <a:rPr lang="en-AU" sz="3600" dirty="0" smtClean="0">
                <a:solidFill>
                  <a:srgbClr val="0000FF"/>
                </a:solidFill>
              </a:rPr>
              <a:t>0.1” to 0.001”</a:t>
            </a:r>
          </a:p>
          <a:p>
            <a:pPr eaLnBrk="1" hangingPunct="1"/>
            <a:r>
              <a:rPr lang="en-AU" sz="3600" dirty="0" smtClean="0">
                <a:solidFill>
                  <a:srgbClr val="0000FF"/>
                </a:solidFill>
              </a:rPr>
              <a:t>If several observers, the uncertainty in separation can be less than </a:t>
            </a:r>
            <a:br>
              <a:rPr lang="en-AU" sz="3600" dirty="0" smtClean="0">
                <a:solidFill>
                  <a:srgbClr val="0000FF"/>
                </a:solidFill>
              </a:rPr>
            </a:br>
            <a:r>
              <a:rPr lang="en-AU" sz="3600" dirty="0" smtClean="0">
                <a:solidFill>
                  <a:srgbClr val="0000FF"/>
                </a:solidFill>
              </a:rPr>
              <a:t>1 </a:t>
            </a:r>
            <a:r>
              <a:rPr lang="en-AU" sz="3600" dirty="0" err="1" smtClean="0">
                <a:solidFill>
                  <a:srgbClr val="0000FF"/>
                </a:solidFill>
              </a:rPr>
              <a:t>milli-arcsecond</a:t>
            </a:r>
            <a:r>
              <a:rPr lang="en-AU" sz="3600" dirty="0" smtClean="0">
                <a:solidFill>
                  <a:srgbClr val="00FF00"/>
                </a:solidFill>
              </a:rPr>
              <a:t> </a:t>
            </a:r>
            <a:r>
              <a:rPr lang="en-AU" sz="3600" dirty="0" smtClean="0">
                <a:solidFill>
                  <a:srgbClr val="0000FF"/>
                </a:solidFill>
              </a:rPr>
              <a:t>[ &lt;0.001”]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584325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double stars discovered since June 2012</a:t>
            </a: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onsole" pitchFamily="49" charset="0"/>
              </a:rPr>
              <a:t/>
            </a:r>
            <a:b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onsole" pitchFamily="49" charset="0"/>
              </a:rPr>
            </a:b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5"/>
            <a:ext cx="8496300" cy="3672409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1400" dirty="0" smtClean="0">
              <a:solidFill>
                <a:srgbClr val="0000FF"/>
              </a:solidFill>
              <a:latin typeface="Lucida Console" pitchFamily="49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600" b="1" dirty="0" smtClean="0">
                <a:solidFill>
                  <a:srgbClr val="0000FF"/>
                </a:solidFill>
                <a:latin typeface="Lucida Console" pitchFamily="49" charset="0"/>
              </a:rPr>
              <a:t>Star number      Sep (</a:t>
            </a:r>
            <a:r>
              <a:rPr lang="en-AU" sz="1600" b="1" dirty="0" smtClean="0">
                <a:solidFill>
                  <a:srgbClr val="7030A0"/>
                </a:solidFill>
                <a:latin typeface="Lucida Console" pitchFamily="49" charset="0"/>
              </a:rPr>
              <a:t>mas</a:t>
            </a:r>
            <a:r>
              <a:rPr lang="en-AU" sz="1600" b="1" dirty="0" smtClean="0">
                <a:solidFill>
                  <a:srgbClr val="0000FF"/>
                </a:solidFill>
                <a:latin typeface="Lucida Console" pitchFamily="49" charset="0"/>
              </a:rPr>
              <a:t>)         P.A.         Date           Asteroid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9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6223-00442-1        37.8           -69.8        2012 Aug 12     52 </a:t>
            </a:r>
            <a:r>
              <a:rPr lang="en-AU" sz="1900" b="1" spc="-150" dirty="0" err="1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Europa</a:t>
            </a:r>
            <a:r>
              <a:rPr lang="en-AU" sz="19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 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9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HIP104465            9.2 ± 0.8     171.5 ± 1.2  2012 Nov 25    168 </a:t>
            </a:r>
            <a:r>
              <a:rPr lang="en-AU" sz="1900" b="1" spc="-150" dirty="0" err="1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Sibylla</a:t>
            </a:r>
            <a:r>
              <a:rPr lang="en-AU" sz="19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9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2U42913552          28.2 ± 0.5     107.6 ± 3.6  2012 Dec  3    388 </a:t>
            </a:r>
            <a:r>
              <a:rPr lang="en-AU" sz="1900" b="1" spc="-150" dirty="0" err="1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Charybdis</a:t>
            </a:r>
            <a:r>
              <a:rPr lang="en-AU" sz="19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9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2U46691743          43.0 ± 0.6     237.0 ± 1.2  2013 Jan 27    536 </a:t>
            </a:r>
            <a:r>
              <a:rPr lang="en-AU" sz="1900" b="1" spc="-150" dirty="0" err="1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Merapi</a:t>
            </a:r>
            <a:r>
              <a:rPr lang="en-AU" sz="19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 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9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1950-00148-1        28.3 ± 0.4      12.3 ± 0.8  2013 Feb  6     92 </a:t>
            </a:r>
            <a:r>
              <a:rPr lang="en-AU" sz="1900" b="1" spc="-150" dirty="0" err="1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Undina</a:t>
            </a:r>
            <a:r>
              <a:rPr lang="en-AU" sz="19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 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9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6258-00144-2         1.0            -4.0        2013 Jul 24   1271 </a:t>
            </a:r>
            <a:r>
              <a:rPr lang="en-AU" sz="1900" b="1" spc="-150" dirty="0" err="1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Isergina</a:t>
            </a:r>
            <a:r>
              <a:rPr lang="en-AU" sz="19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9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2U30429828         380.0           240.0        2013 Aug 15    611 Valeria </a:t>
            </a:r>
            <a:endParaRPr lang="en-AU" sz="1900" b="1" spc="-150" dirty="0">
              <a:solidFill>
                <a:srgbClr val="002060"/>
              </a:solidFill>
              <a:latin typeface="Lucida Console" pitchFamily="49" charset="0"/>
              <a:cs typeface="Simplified Arabic Fixed" pitchFamily="49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7195</TotalTime>
  <Words>580</Words>
  <Application>Microsoft Office PowerPoint</Application>
  <PresentationFormat>On-screen Show (4:3)</PresentationFormat>
  <Paragraphs>115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Clip</vt:lpstr>
      <vt:lpstr>Asteroidal Occultations: Profiles, 3D-Models, discoveries, and data archiving</vt:lpstr>
      <vt:lpstr>About 200 events each year </vt:lpstr>
      <vt:lpstr>Number of successful events by region, and max # sites:  2012/07      2013/08</vt:lpstr>
      <vt:lpstr>Discoveries from asteroidal occultations</vt:lpstr>
      <vt:lpstr>Satellite discovery #1  Agamemnom – 2012 Jan 19</vt:lpstr>
      <vt:lpstr>Paper in major astronomical journal</vt:lpstr>
      <vt:lpstr>Satellite discovery #2   (2258) Viipuri  – 2013 Aug 3 (?? - single integrated frame event)</vt:lpstr>
      <vt:lpstr>Double stars discovered in asteroidal occultations</vt:lpstr>
      <vt:lpstr>7 double stars discovered since June 2012 </vt:lpstr>
      <vt:lpstr>Valeria - 2013 Aug 15  Wide double star (380mas) Time diff:   66 secs Chris Chad, Gunnedah</vt:lpstr>
      <vt:lpstr>Rings around (10199) Chariklo</vt:lpstr>
      <vt:lpstr>Light curve inversion</vt:lpstr>
      <vt:lpstr>Slide 13</vt:lpstr>
      <vt:lpstr>Light curve analysis</vt:lpstr>
      <vt:lpstr>Some other shape models</vt:lpstr>
      <vt:lpstr>Eliminate models</vt:lpstr>
      <vt:lpstr>Precise dimensions</vt:lpstr>
      <vt:lpstr>Reporting &amp; Archiving observations</vt:lpstr>
      <vt:lpstr>Data collection</vt:lpstr>
      <vt:lpstr>Regional coordinators</vt:lpstr>
      <vt:lpstr>Global coordinator</vt:lpstr>
      <vt:lpstr>Sample astrometry report</vt:lpstr>
      <vt:lpstr>Example publication of astrometry</vt:lpstr>
      <vt:lpstr>Example summary report in Minor Planet Circulars</vt:lpstr>
      <vt:lpstr>Example ADS entry</vt:lpstr>
      <vt:lpstr>Archiving at NASA’s Planetary Data System [PDS]</vt:lpstr>
      <vt:lpstr>http://sbn.psi.edu/pds/resource/occ.html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Herald</dc:creator>
  <cp:lastModifiedBy>Herald Dave</cp:lastModifiedBy>
  <cp:revision>189</cp:revision>
  <dcterms:created xsi:type="dcterms:W3CDTF">2011-04-15T14:27:50Z</dcterms:created>
  <dcterms:modified xsi:type="dcterms:W3CDTF">2014-04-04T07:20:16Z</dcterms:modified>
</cp:coreProperties>
</file>